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0" r:id="rId5"/>
    <p:sldId id="266" r:id="rId6"/>
    <p:sldId id="261" r:id="rId7"/>
    <p:sldId id="262" r:id="rId8"/>
    <p:sldId id="263" r:id="rId9"/>
    <p:sldId id="264" r:id="rId10"/>
    <p:sldId id="267" r:id="rId11"/>
    <p:sldId id="269" r:id="rId12"/>
    <p:sldId id="27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07D80-4ADC-487A-9AE9-4F8AF86F553A}" type="datetimeFigureOut">
              <a:rPr lang="en-GB" smtClean="0"/>
              <a:pPr/>
              <a:t>24/10/2011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B4CAD-777F-4E1B-95E5-DB4E2A04B6E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www.statistics.gov.uk/" TargetMode="External"/><Relationship Id="rId7" Type="http://schemas.openxmlformats.org/officeDocument/2006/relationships/image" Target="../media/image8.gif"/><Relationship Id="rId2" Type="http://schemas.openxmlformats.org/officeDocument/2006/relationships/hyperlink" Target="http://surveynet.ac.uk/sqb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hyperlink" Target="http://www.esds.ac.uk/qualidata/create/introduction.asp" TargetMode="External"/><Relationship Id="rId4" Type="http://schemas.openxmlformats.org/officeDocument/2006/relationships/hyperlink" Target="http://www.esds.ac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tatswales.wales.gov.uk/index.htm" TargetMode="External"/><Relationship Id="rId7" Type="http://schemas.openxmlformats.org/officeDocument/2006/relationships/image" Target="../media/image1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hyperlink" Target="http://www.data-archive.ac.uk/" TargetMode="External"/><Relationship Id="rId4" Type="http://schemas.openxmlformats.org/officeDocument/2006/relationships/hyperlink" Target="http://www.census.ac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SI0131 – Dissertation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2709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Week 5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Luke Sloan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Using &amp; Sourcing Secondary Data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Sources of Secondary Data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Survey Question Bank</a:t>
            </a:r>
          </a:p>
          <a:p>
            <a:pPr lvl="1"/>
            <a:r>
              <a:rPr lang="en-GB" dirty="0" smtClean="0">
                <a:hlinkClick r:id="rId2"/>
              </a:rPr>
              <a:t>http://surveynet.ac.uk/sqb/</a:t>
            </a:r>
            <a:endParaRPr lang="en-GB" dirty="0" smtClean="0"/>
          </a:p>
          <a:p>
            <a:pPr lvl="1"/>
            <a:r>
              <a:rPr lang="en-GB" dirty="0" smtClean="0"/>
              <a:t>Identify good question and trace source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The Office for National Statistics</a:t>
            </a:r>
          </a:p>
          <a:p>
            <a:pPr lvl="1"/>
            <a:r>
              <a:rPr lang="en-GB" dirty="0" smtClean="0">
                <a:hlinkClick r:id="rId3"/>
              </a:rPr>
              <a:t>www.statistics.gov.uk</a:t>
            </a:r>
            <a:endParaRPr lang="en-GB" dirty="0" smtClean="0"/>
          </a:p>
          <a:p>
            <a:pPr lvl="1"/>
            <a:r>
              <a:rPr lang="en-GB" dirty="0" smtClean="0"/>
              <a:t>Neighbourhood statistics, Census data etc…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UK Economic and Social Data Service</a:t>
            </a:r>
          </a:p>
          <a:p>
            <a:pPr lvl="1"/>
            <a:r>
              <a:rPr lang="en-GB" dirty="0" smtClean="0">
                <a:hlinkClick r:id="rId4"/>
              </a:rPr>
              <a:t>www.esds.ac.uk</a:t>
            </a:r>
            <a:endParaRPr lang="en-GB" dirty="0" smtClean="0"/>
          </a:p>
          <a:p>
            <a:pPr lvl="1"/>
            <a:r>
              <a:rPr lang="en-GB" dirty="0" smtClean="0"/>
              <a:t>Full of archived datasets</a:t>
            </a:r>
          </a:p>
          <a:p>
            <a:pPr lvl="1"/>
            <a:r>
              <a:rPr lang="en-GB" dirty="0" smtClean="0"/>
              <a:t>Including qualitative data: </a:t>
            </a:r>
            <a:r>
              <a:rPr lang="en-GB" dirty="0" smtClean="0">
                <a:hlinkClick r:id="rId5"/>
              </a:rPr>
              <a:t>http://www.esds.ac.uk/qualidata/create/introduction.asp</a:t>
            </a:r>
            <a:endParaRPr lang="en-GB" dirty="0"/>
          </a:p>
        </p:txBody>
      </p:sp>
      <p:pic>
        <p:nvPicPr>
          <p:cNvPr id="5" name="Picture 4" descr="ESDS_logo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076917">
            <a:off x="6396491" y="4267500"/>
            <a:ext cx="2200275" cy="1047750"/>
          </a:xfrm>
          <a:prstGeom prst="rect">
            <a:avLst/>
          </a:prstGeom>
        </p:spPr>
      </p:pic>
      <p:pic>
        <p:nvPicPr>
          <p:cNvPr id="7" name="Picture 6" descr="srn_logo-99c00a2e9c33da841706cc7ce7ec47fd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36296" y="1556792"/>
            <a:ext cx="1628775" cy="1714500"/>
          </a:xfrm>
          <a:prstGeom prst="rect">
            <a:avLst/>
          </a:prstGeom>
        </p:spPr>
      </p:pic>
      <p:pic>
        <p:nvPicPr>
          <p:cNvPr id="6" name="Picture 5" descr="onsbannerlogo_tcm77-1501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2103808">
            <a:off x="6466433" y="3446092"/>
            <a:ext cx="2233116" cy="53214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50px-Welsh_Assembly_Government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3655" y="1476733"/>
            <a:ext cx="2799972" cy="23573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Sources of Secondary Data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StatsWales</a:t>
            </a:r>
            <a:endParaRPr lang="en-GB" dirty="0" smtClean="0"/>
          </a:p>
          <a:p>
            <a:pPr lvl="1"/>
            <a:r>
              <a:rPr lang="en-GB" dirty="0" smtClean="0">
                <a:hlinkClick r:id="rId3"/>
              </a:rPr>
              <a:t>http://statswales.wales.gov.uk/index.htm</a:t>
            </a:r>
            <a:endParaRPr lang="en-GB" dirty="0" smtClean="0"/>
          </a:p>
          <a:p>
            <a:pPr lvl="1"/>
            <a:r>
              <a:rPr lang="en-GB" dirty="0" smtClean="0"/>
              <a:t>Administrative data for Wales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Census Dissemination Unit Website</a:t>
            </a:r>
          </a:p>
          <a:p>
            <a:pPr lvl="1"/>
            <a:r>
              <a:rPr lang="en-GB" dirty="0" smtClean="0">
                <a:hlinkClick r:id="rId4"/>
              </a:rPr>
              <a:t>www.census.ac.uk</a:t>
            </a:r>
            <a:endParaRPr lang="en-GB" dirty="0" smtClean="0"/>
          </a:p>
          <a:p>
            <a:pPr lvl="1"/>
            <a:r>
              <a:rPr lang="en-GB" dirty="0" smtClean="0"/>
              <a:t>‘Academic’ equivalent of official data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UK Data Archive</a:t>
            </a:r>
          </a:p>
          <a:p>
            <a:pPr lvl="1"/>
            <a:r>
              <a:rPr lang="en-GB" dirty="0" smtClean="0">
                <a:hlinkClick r:id="rId5"/>
              </a:rPr>
              <a:t>www.data-archive.ac.uk</a:t>
            </a:r>
            <a:endParaRPr lang="en-GB" dirty="0" smtClean="0"/>
          </a:p>
          <a:p>
            <a:pPr lvl="1"/>
            <a:r>
              <a:rPr lang="en-GB" dirty="0" smtClean="0"/>
              <a:t>Related to ESDS, but clearer?</a:t>
            </a:r>
          </a:p>
          <a:p>
            <a:pPr lvl="1"/>
            <a:endParaRPr lang="en-GB" dirty="0"/>
          </a:p>
        </p:txBody>
      </p:sp>
      <p:pic>
        <p:nvPicPr>
          <p:cNvPr id="10" name="Picture 9" descr="CENSUS UK (RGB) PATH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14866" y="3933056"/>
            <a:ext cx="2929134" cy="1048514"/>
          </a:xfrm>
          <a:prstGeom prst="rect">
            <a:avLst/>
          </a:prstGeom>
        </p:spPr>
      </p:pic>
      <p:pic>
        <p:nvPicPr>
          <p:cNvPr id="11" name="Picture 10" descr="ukdataarchive_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12160" y="4869160"/>
            <a:ext cx="3429000" cy="177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Sources of Secondary Data III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Newspapers (LexisNexis?)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Company of organisation reports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Government departments (Defence, Health)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OFSTED/ESTYN reports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Archived Documents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Parliamentary research papers (</a:t>
            </a:r>
            <a:r>
              <a:rPr lang="en-GB" dirty="0" err="1" smtClean="0"/>
              <a:t>Hansard</a:t>
            </a:r>
            <a:r>
              <a:rPr lang="en-GB" dirty="0" smtClean="0"/>
              <a:t>?)</a:t>
            </a:r>
            <a:endParaRPr lang="en-GB" dirty="0"/>
          </a:p>
        </p:txBody>
      </p:sp>
      <p:pic>
        <p:nvPicPr>
          <p:cNvPr id="4" name="Picture 3" descr="ukh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4653136"/>
            <a:ext cx="1379984" cy="1647356"/>
          </a:xfrm>
          <a:prstGeom prst="rect">
            <a:avLst/>
          </a:prstGeom>
        </p:spPr>
      </p:pic>
      <p:pic>
        <p:nvPicPr>
          <p:cNvPr id="5" name="Picture 4" descr="ofsted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2780928"/>
            <a:ext cx="1656184" cy="1396781"/>
          </a:xfrm>
          <a:prstGeom prst="rect">
            <a:avLst/>
          </a:prstGeom>
        </p:spPr>
      </p:pic>
      <p:pic>
        <p:nvPicPr>
          <p:cNvPr id="6" name="Picture 5" descr="guardian-logo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1772816"/>
            <a:ext cx="2844545" cy="50405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pic>
        <p:nvPicPr>
          <p:cNvPr id="1028" name="Picture 4" descr="C:\Documents and Settings\ssolss\Local Settings\Temporary Internet Files\Content.IE5\G5OWN5FB\MP90043868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7416" y="2708920"/>
            <a:ext cx="4456584" cy="2971056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Defining Data</a:t>
            </a:r>
            <a:endParaRPr lang="en-GB" dirty="0" smtClean="0"/>
          </a:p>
          <a:p>
            <a:r>
              <a:rPr lang="en-GB" dirty="0" smtClean="0"/>
              <a:t>Advantages of Secondary Data</a:t>
            </a:r>
          </a:p>
          <a:p>
            <a:r>
              <a:rPr lang="en-GB" dirty="0" smtClean="0"/>
              <a:t>Disadvantages of Secondary Data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Other Researchers’ Data</a:t>
            </a:r>
          </a:p>
          <a:p>
            <a:r>
              <a:rPr lang="en-GB" dirty="0" smtClean="0"/>
              <a:t>National Surveys</a:t>
            </a:r>
          </a:p>
          <a:p>
            <a:r>
              <a:rPr lang="en-GB" dirty="0" smtClean="0"/>
              <a:t>Administrative Datasets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Mixing Primary and Secondary</a:t>
            </a:r>
          </a:p>
          <a:p>
            <a:endParaRPr lang="en-GB" dirty="0"/>
          </a:p>
          <a:p>
            <a:r>
              <a:rPr lang="en-GB" dirty="0" smtClean="0"/>
              <a:t>Sources of Secondary Data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Defining Data</a:t>
            </a:r>
            <a:endParaRPr lang="en-GB" dirty="0"/>
          </a:p>
        </p:txBody>
      </p:sp>
      <p:sp>
        <p:nvSpPr>
          <p:cNvPr id="11" name="Down Arrow 10"/>
          <p:cNvSpPr/>
          <p:nvPr/>
        </p:nvSpPr>
        <p:spPr>
          <a:xfrm>
            <a:off x="6300192" y="3717032"/>
            <a:ext cx="720080" cy="86409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/>
          <p:cNvSpPr/>
          <p:nvPr/>
        </p:nvSpPr>
        <p:spPr>
          <a:xfrm>
            <a:off x="2123728" y="3717032"/>
            <a:ext cx="720080" cy="86409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55369" y="1772816"/>
            <a:ext cx="4041775" cy="1974205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lvl="0" algn="ctr">
              <a:buNone/>
              <a:defRPr/>
            </a:pPr>
            <a:r>
              <a:rPr lang="en-GB" dirty="0" smtClean="0"/>
              <a:t>Secondary Data is…</a:t>
            </a:r>
          </a:p>
          <a:p>
            <a:pPr lvl="0" algn="ctr">
              <a:buNone/>
              <a:defRPr/>
            </a:pPr>
            <a:endParaRPr lang="en-GB" sz="800" dirty="0" smtClean="0"/>
          </a:p>
          <a:p>
            <a:pPr lvl="0" algn="ctr">
              <a:buNone/>
              <a:defRPr/>
            </a:pPr>
            <a:r>
              <a:rPr lang="en-GB" dirty="0" smtClean="0"/>
              <a:t>Collected by others</a:t>
            </a:r>
          </a:p>
          <a:p>
            <a:pPr lvl="0" algn="ctr">
              <a:buNone/>
              <a:defRPr/>
            </a:pPr>
            <a:r>
              <a:rPr lang="en-GB" i="1" dirty="0" smtClean="0"/>
              <a:t>and/or</a:t>
            </a:r>
          </a:p>
          <a:p>
            <a:pPr lvl="0" algn="ctr">
              <a:buNone/>
              <a:defRPr/>
            </a:pPr>
            <a:r>
              <a:rPr lang="en-GB" dirty="0" smtClean="0"/>
              <a:t>Analysed by others </a:t>
            </a:r>
            <a:r>
              <a:rPr lang="en-GB" dirty="0" smtClean="0"/>
              <a:t>first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7544" y="1772816"/>
            <a:ext cx="4040188" cy="1974205"/>
          </a:xfr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algn="ctr">
              <a:buNone/>
            </a:pPr>
            <a:r>
              <a:rPr lang="en-GB" dirty="0" smtClean="0"/>
              <a:t>Primary Data is…</a:t>
            </a:r>
          </a:p>
          <a:p>
            <a:pPr algn="ctr">
              <a:buNone/>
            </a:pPr>
            <a:endParaRPr lang="en-GB" sz="800" dirty="0" smtClean="0"/>
          </a:p>
          <a:p>
            <a:pPr algn="ctr">
              <a:buNone/>
            </a:pPr>
            <a:r>
              <a:rPr lang="en-GB" dirty="0" smtClean="0"/>
              <a:t>Collected by you</a:t>
            </a:r>
          </a:p>
          <a:p>
            <a:pPr algn="ctr">
              <a:buNone/>
            </a:pPr>
            <a:r>
              <a:rPr lang="en-GB" i="1" dirty="0" smtClean="0"/>
              <a:t>and/or</a:t>
            </a:r>
          </a:p>
          <a:p>
            <a:pPr algn="ctr">
              <a:buNone/>
            </a:pPr>
            <a:r>
              <a:rPr lang="en-GB" dirty="0" smtClean="0"/>
              <a:t>Analysed by you first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467544" y="4581128"/>
            <a:ext cx="4040188" cy="1974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design the data collection instrument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 smtClean="0"/>
              <a:t>Answers your research questions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Lots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think about…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4655369" y="4581128"/>
            <a:ext cx="4041775" cy="19742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 smtClean="0"/>
              <a:t>Other researchers’ data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24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collected by institutions in the course of their business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 smtClean="0"/>
              <a:t>Can be qualitative or quantitative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Multiply 12"/>
          <p:cNvSpPr/>
          <p:nvPr/>
        </p:nvSpPr>
        <p:spPr>
          <a:xfrm>
            <a:off x="-468560" y="836712"/>
            <a:ext cx="5904656" cy="662473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8" grpId="0" uiExpand="1" build="p" animBg="1"/>
      <p:bldP spid="6" grpId="0" uiExpand="1" build="p" animBg="1"/>
      <p:bldP spid="9" grpId="0" animBg="1"/>
      <p:bldP spid="10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Advantages of Secondary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Useful for small scale research studies…</a:t>
            </a:r>
          </a:p>
          <a:p>
            <a:pPr lvl="1"/>
            <a:r>
              <a:rPr lang="en-GB" dirty="0" smtClean="0"/>
              <a:t>Cost and time</a:t>
            </a:r>
          </a:p>
          <a:p>
            <a:pPr lvl="1"/>
            <a:r>
              <a:rPr lang="en-GB" dirty="0" smtClean="0"/>
              <a:t>Reanalysis may offer new </a:t>
            </a:r>
            <a:r>
              <a:rPr lang="en-GB" dirty="0" smtClean="0"/>
              <a:t>interpretations</a:t>
            </a:r>
            <a:endParaRPr lang="en-GB" dirty="0" smtClean="0"/>
          </a:p>
          <a:p>
            <a:pPr lvl="1"/>
            <a:r>
              <a:rPr lang="en-GB" dirty="0" smtClean="0"/>
              <a:t>High quality data (usually…)</a:t>
            </a:r>
          </a:p>
          <a:p>
            <a:pPr lvl="1"/>
            <a:r>
              <a:rPr lang="en-GB" dirty="0" smtClean="0"/>
              <a:t>Opportunity of longitudinal data</a:t>
            </a:r>
          </a:p>
          <a:p>
            <a:pPr lvl="1"/>
            <a:r>
              <a:rPr lang="en-GB" dirty="0" smtClean="0"/>
              <a:t>Subgroup analysis (decent ‘</a:t>
            </a:r>
            <a:r>
              <a:rPr lang="en-GB" i="1" dirty="0" smtClean="0"/>
              <a:t>n</a:t>
            </a:r>
            <a:r>
              <a:rPr lang="en-GB" dirty="0" smtClean="0"/>
              <a:t>’)</a:t>
            </a:r>
          </a:p>
          <a:p>
            <a:pPr lvl="1"/>
            <a:r>
              <a:rPr lang="en-GB" dirty="0" smtClean="0"/>
              <a:t>International comparisons</a:t>
            </a:r>
          </a:p>
          <a:p>
            <a:pPr lvl="1"/>
            <a:r>
              <a:rPr lang="en-GB" dirty="0" smtClean="0"/>
              <a:t>More time for data analysis</a:t>
            </a:r>
          </a:p>
        </p:txBody>
      </p:sp>
      <p:pic>
        <p:nvPicPr>
          <p:cNvPr id="1026" name="Picture 2" descr="C:\Documents and Settings\ssolss\Local Settings\Temporary Internet Files\Content.IE5\4UWZU9Z5\MC90044132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861048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Disadvantages of Secondary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Limitations within small scale studies…</a:t>
            </a:r>
          </a:p>
          <a:p>
            <a:pPr lvl="1"/>
            <a:r>
              <a:rPr lang="en-GB" dirty="0" smtClean="0"/>
              <a:t>You didn’t ask the questions</a:t>
            </a:r>
          </a:p>
          <a:p>
            <a:pPr lvl="1"/>
            <a:r>
              <a:rPr lang="en-GB" dirty="0" smtClean="0"/>
              <a:t>Absence of key variables</a:t>
            </a:r>
          </a:p>
          <a:p>
            <a:pPr lvl="1"/>
            <a:r>
              <a:rPr lang="en-GB" dirty="0" smtClean="0"/>
              <a:t>Lack of familiarity with the data</a:t>
            </a:r>
          </a:p>
          <a:p>
            <a:pPr lvl="1"/>
            <a:r>
              <a:rPr lang="en-GB" dirty="0" smtClean="0"/>
              <a:t>Inappropriate responses (e.g. age group…)</a:t>
            </a:r>
          </a:p>
          <a:p>
            <a:pPr lvl="1"/>
            <a:r>
              <a:rPr lang="en-GB" dirty="0" smtClean="0"/>
              <a:t>Complex coding for missing data</a:t>
            </a:r>
          </a:p>
          <a:p>
            <a:pPr lvl="1"/>
            <a:r>
              <a:rPr lang="en-GB" dirty="0" smtClean="0"/>
              <a:t>Weighting and sampling?</a:t>
            </a:r>
          </a:p>
          <a:p>
            <a:pPr lvl="1"/>
            <a:r>
              <a:rPr lang="en-GB" dirty="0" smtClean="0"/>
              <a:t>No control over data quality</a:t>
            </a:r>
          </a:p>
          <a:p>
            <a:pPr lvl="1"/>
            <a:endParaRPr lang="en-GB" dirty="0"/>
          </a:p>
        </p:txBody>
      </p:sp>
      <p:pic>
        <p:nvPicPr>
          <p:cNvPr id="2050" name="Picture 2" descr="C:\Documents and Settings\ssolss\Local Settings\Temporary Internet Files\Content.IE5\AJY43M5M\MC90044132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933056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ssolss\Local Settings\Temporary Internet Files\Content.IE5\R7989J0S\MP90043953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3320" y="1556792"/>
            <a:ext cx="3451248" cy="230425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Other Researchers’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en-GB" dirty="0" smtClean="0"/>
              <a:t>Have they done a good job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smtClean="0"/>
              <a:t>Who are they?</a:t>
            </a:r>
          </a:p>
          <a:p>
            <a:endParaRPr lang="en-GB" dirty="0" smtClean="0"/>
          </a:p>
          <a:p>
            <a:r>
              <a:rPr lang="en-GB" dirty="0" smtClean="0"/>
              <a:t>PhD? MSc? UG dissertation? Working paper?</a:t>
            </a:r>
          </a:p>
          <a:p>
            <a:endParaRPr lang="en-GB" dirty="0" smtClean="0"/>
          </a:p>
          <a:p>
            <a:r>
              <a:rPr lang="en-GB" dirty="0" smtClean="0"/>
              <a:t>Anyone can put something on the internet…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1-UK-Census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628800"/>
            <a:ext cx="2256224" cy="23728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National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Well funded and thus well designed</a:t>
            </a:r>
          </a:p>
          <a:p>
            <a:endParaRPr lang="en-GB" dirty="0" smtClean="0"/>
          </a:p>
          <a:p>
            <a:r>
              <a:rPr lang="en-GB" dirty="0" smtClean="0"/>
              <a:t>Population or representative (weighted)</a:t>
            </a:r>
          </a:p>
          <a:p>
            <a:endParaRPr lang="en-GB" dirty="0" smtClean="0"/>
          </a:p>
          <a:p>
            <a:r>
              <a:rPr lang="en-GB" dirty="0" smtClean="0"/>
              <a:t>Skilled interviewer (reduces bias)</a:t>
            </a:r>
          </a:p>
          <a:p>
            <a:endParaRPr lang="en-GB" dirty="0" smtClean="0"/>
          </a:p>
          <a:p>
            <a:r>
              <a:rPr lang="en-GB" dirty="0" smtClean="0"/>
              <a:t>But can be dated (last census available for 2001)</a:t>
            </a:r>
          </a:p>
          <a:p>
            <a:endParaRPr lang="en-GB" dirty="0" smtClean="0"/>
          </a:p>
          <a:p>
            <a:r>
              <a:rPr lang="en-GB" dirty="0" smtClean="0"/>
              <a:t>Questions are not always what you want</a:t>
            </a:r>
          </a:p>
          <a:p>
            <a:endParaRPr lang="en-GB" dirty="0" smtClean="0"/>
          </a:p>
          <a:p>
            <a:r>
              <a:rPr lang="en-GB" dirty="0" smtClean="0"/>
              <a:t>What level is the data available at (rarely individual due to anonymity issues)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Administrative Datasets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High quality and high fidelity</a:t>
            </a:r>
          </a:p>
          <a:p>
            <a:endParaRPr lang="en-GB" dirty="0" smtClean="0"/>
          </a:p>
          <a:p>
            <a:r>
              <a:rPr lang="en-GB" dirty="0" smtClean="0"/>
              <a:t>Rarely useful on their own</a:t>
            </a:r>
          </a:p>
          <a:p>
            <a:endParaRPr lang="en-GB" dirty="0" smtClean="0"/>
          </a:p>
          <a:p>
            <a:r>
              <a:rPr lang="en-GB" dirty="0" smtClean="0"/>
              <a:t>Powerful when combined</a:t>
            </a:r>
          </a:p>
          <a:p>
            <a:endParaRPr lang="en-GB" dirty="0" smtClean="0"/>
          </a:p>
          <a:p>
            <a:r>
              <a:rPr lang="en-GB" dirty="0" smtClean="0"/>
              <a:t>E.g. local authority boundaries, postcodes, HESA data etc, populations, unemployed, immigration…</a:t>
            </a:r>
          </a:p>
        </p:txBody>
      </p:sp>
      <p:pic>
        <p:nvPicPr>
          <p:cNvPr id="4099" name="Picture 3" descr="C:\Documents and Settings\ssolss\Local Settings\Temporary Internet Files\Content.IE5\4UWZU9Z5\MP90042804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700808"/>
            <a:ext cx="1979712" cy="2968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Mixing Primary &amp; Secondary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The two are not incompatible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Use secondary data to frame research question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Identify a gap in existing research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Use statistics to justify project (e.g. increase in drug related crime, deprivation, illness)</a:t>
            </a:r>
          </a:p>
          <a:p>
            <a:endParaRPr lang="en-GB" dirty="0"/>
          </a:p>
          <a:p>
            <a:r>
              <a:rPr lang="en-GB" dirty="0" smtClean="0"/>
              <a:t>Primary data can be used to enhance secondary data through the addition of new variables (although unlikely that you can ask the same respondents…)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492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SI0131 – Dissertation</vt:lpstr>
      <vt:lpstr>Introduction</vt:lpstr>
      <vt:lpstr>Defining Data</vt:lpstr>
      <vt:lpstr>Advantages of Secondary Data</vt:lpstr>
      <vt:lpstr>Disadvantages of Secondary Data</vt:lpstr>
      <vt:lpstr>Other Researchers’ Data</vt:lpstr>
      <vt:lpstr>National Surveys</vt:lpstr>
      <vt:lpstr>Administrative Datasets</vt:lpstr>
      <vt:lpstr>Mixing Primary &amp; Secondary</vt:lpstr>
      <vt:lpstr>Sources of Secondary Data I</vt:lpstr>
      <vt:lpstr>Sources of Secondary Data II</vt:lpstr>
      <vt:lpstr>Sources of Secondary Data III</vt:lpstr>
      <vt:lpstr>Any Questions?</vt:lpstr>
    </vt:vector>
  </TitlesOfParts>
  <Company>Cardiff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SI0131 – Dissertation</dc:title>
  <dc:creator>ssolss</dc:creator>
  <cp:lastModifiedBy>ssolss</cp:lastModifiedBy>
  <cp:revision>23</cp:revision>
  <dcterms:created xsi:type="dcterms:W3CDTF">2011-10-18T12:49:25Z</dcterms:created>
  <dcterms:modified xsi:type="dcterms:W3CDTF">2011-10-24T13:58:30Z</dcterms:modified>
</cp:coreProperties>
</file>